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71" r:id="rId2"/>
    <p:sldId id="270" r:id="rId3"/>
    <p:sldId id="272" r:id="rId4"/>
    <p:sldId id="267" r:id="rId5"/>
    <p:sldId id="268" r:id="rId6"/>
    <p:sldId id="260" r:id="rId7"/>
    <p:sldId id="258" r:id="rId8"/>
    <p:sldId id="261" r:id="rId9"/>
    <p:sldId id="259" r:id="rId10"/>
    <p:sldId id="265" r:id="rId11"/>
    <p:sldId id="266" r:id="rId12"/>
    <p:sldId id="262" r:id="rId13"/>
    <p:sldId id="264" r:id="rId14"/>
    <p:sldId id="263" r:id="rId15"/>
    <p:sldId id="269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gz0W33QhlageCTpwIWzr1lOeUR5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2160"/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png>
</file>

<file path=ppt/media/image4.jpg>
</file>

<file path=ppt/media/image5.jpe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5.xml"/><Relationship Id="rId1" Type="http://schemas.openxmlformats.org/officeDocument/2006/relationships/video" Target="https://www.youtube.com/embed/t-RyMOmCsBk?feature=oembe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0B4FE-3C76-0A58-D775-85BB90DCA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Digital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23F3A-31F1-32DC-385D-062F0C238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200151"/>
            <a:ext cx="8229599" cy="3394472"/>
          </a:xfrm>
        </p:spPr>
        <p:txBody>
          <a:bodyPr/>
          <a:lstStyle/>
          <a:p>
            <a:r>
              <a:rPr lang="en-US" dirty="0"/>
              <a:t>A digital image is a representation of a two-dimensional visual object in a digital format. It is composed of pixels (in the case of raster images) or paths defined by mathematical equations (in the case of vector images).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7FE25-086B-B486-90BE-0ED3E11FF6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06F920-2346-3F03-D45D-B8359288C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19500"/>
            <a:ext cx="28575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679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0B4FE-3C76-0A58-D775-85BB90DCA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Vector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23F3A-31F1-32DC-385D-062F0C238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200151"/>
            <a:ext cx="8229599" cy="3394472"/>
          </a:xfrm>
        </p:spPr>
        <p:txBody>
          <a:bodyPr>
            <a:normAutofit/>
          </a:bodyPr>
          <a:lstStyle/>
          <a:p>
            <a:r>
              <a:rPr lang="en-US" dirty="0"/>
              <a:t>A vector image is a type of digital graphic that is created using mathematical equations rather than individual pixels.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7FE25-086B-B486-90BE-0ED3E11FF6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F651E6-6E97-18F7-E34A-0FC651AB2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35298"/>
            <a:ext cx="2682573" cy="150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81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0B4FE-3C76-0A58-D775-85BB90DCA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Vector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23F3A-31F1-32DC-385D-062F0C238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200151"/>
            <a:ext cx="8229599" cy="3394472"/>
          </a:xfrm>
        </p:spPr>
        <p:txBody>
          <a:bodyPr>
            <a:normAutofit/>
          </a:bodyPr>
          <a:lstStyle/>
          <a:p>
            <a:r>
              <a:rPr lang="en-US" dirty="0"/>
              <a:t>Vector images are composed of paths defined by a start and end point, along with other points, curves, and angles. These paths can create simple or complex shapes and are scalable to any size without losing quality or clarity.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7FE25-086B-B486-90BE-0ED3E11FF6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F651E6-6E97-18F7-E34A-0FC651AB2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35298"/>
            <a:ext cx="2682573" cy="150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61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F986-3FF5-A40A-1D7D-0EC45083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Vector Program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177B2-C6E7-9EF7-C1F4-4C797228B2D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Autofit/>
          </a:bodyPr>
          <a:lstStyle/>
          <a:p>
            <a:r>
              <a:rPr lang="en-US" dirty="0"/>
              <a:t>This Python code utilizes the</a:t>
            </a:r>
          </a:p>
          <a:p>
            <a:r>
              <a:rPr lang="en-US" b="1" dirty="0" err="1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svgwrite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library </a:t>
            </a:r>
            <a:r>
              <a:rPr lang="en-US" dirty="0"/>
              <a:t>to create a simple</a:t>
            </a:r>
          </a:p>
          <a:p>
            <a:r>
              <a:rPr lang="en-US" dirty="0"/>
              <a:t>vector image in SVG (Scalable</a:t>
            </a:r>
          </a:p>
          <a:p>
            <a:r>
              <a:rPr lang="en-US" dirty="0"/>
              <a:t>Vector Graphics) format. It begins</a:t>
            </a:r>
          </a:p>
          <a:p>
            <a:r>
              <a:rPr lang="en-US" dirty="0"/>
              <a:t>with </a:t>
            </a:r>
            <a:r>
              <a:rPr lang="en-US" dirty="0" err="1"/>
              <a:t>nature.svg</a:t>
            </a:r>
            <a:r>
              <a:rPr lang="en-US" dirty="0"/>
              <a:t> then adds three</a:t>
            </a:r>
          </a:p>
          <a:p>
            <a:r>
              <a:rPr lang="en-US" dirty="0"/>
              <a:t>basic shapes to the drawing: 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a red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circle centered at (50, 50) </a:t>
            </a:r>
            <a:r>
              <a:rPr lang="en-US" dirty="0"/>
              <a:t>with a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radius of 40 pixels</a:t>
            </a:r>
            <a:r>
              <a:rPr lang="en-US" dirty="0"/>
              <a:t>, a blue rectangle</a:t>
            </a:r>
          </a:p>
          <a:p>
            <a:r>
              <a:rPr lang="en-US" dirty="0"/>
              <a:t>positioned at (100, 50) with</a:t>
            </a:r>
          </a:p>
          <a:p>
            <a:r>
              <a:rPr lang="en-US" dirty="0"/>
              <a:t>dimensions 50x100 pixels, and a</a:t>
            </a:r>
          </a:p>
          <a:p>
            <a:r>
              <a:rPr lang="en-US" dirty="0"/>
              <a:t>line drawn from the coordinates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(0,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0) to (150, 150), </a:t>
            </a:r>
            <a:r>
              <a:rPr lang="en-US" dirty="0"/>
              <a:t>all with specified</a:t>
            </a:r>
          </a:p>
          <a:p>
            <a:r>
              <a:rPr lang="en-US" dirty="0"/>
              <a:t>stroke colors.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838089-5579-BFFC-7C47-586F7764F5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759A7B-FF2E-A97D-DEE8-D1C2EA3F2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839" y="-1"/>
            <a:ext cx="5739161" cy="38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930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F986-3FF5-A40A-1D7D-0EC45083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Vector Program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177B2-C6E7-9EF7-C1F4-4C797228B2D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shape is added to the SVG</a:t>
            </a:r>
          </a:p>
          <a:p>
            <a:r>
              <a:rPr lang="en-US" dirty="0"/>
              <a:t>drawing using </a:t>
            </a:r>
            <a:r>
              <a:rPr lang="en-US" b="1" dirty="0" err="1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svgwrite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methods</a:t>
            </a:r>
          </a:p>
          <a:p>
            <a:r>
              <a:rPr lang="en-US" dirty="0"/>
              <a:t>such as 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add(), circle(), </a:t>
            </a:r>
            <a:r>
              <a:rPr lang="en-US" b="1" u="sng" dirty="0" err="1">
                <a:solidFill>
                  <a:schemeClr val="accent3">
                    <a:lumMod val="50000"/>
                  </a:schemeClr>
                </a:solidFill>
              </a:rPr>
              <a:t>rect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(), and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line(). </a:t>
            </a:r>
            <a:r>
              <a:rPr lang="en-US" dirty="0"/>
              <a:t>Finally, the drawing is saved</a:t>
            </a:r>
          </a:p>
          <a:p>
            <a:r>
              <a:rPr lang="en-US" dirty="0"/>
              <a:t>to the file </a:t>
            </a:r>
            <a:r>
              <a:rPr lang="en-US" b="1" u="sng" dirty="0" err="1">
                <a:solidFill>
                  <a:schemeClr val="accent3">
                    <a:lumMod val="50000"/>
                  </a:schemeClr>
                </a:solidFill>
              </a:rPr>
              <a:t>nature.svg</a:t>
            </a:r>
            <a:r>
              <a:rPr lang="en-US" dirty="0"/>
              <a:t>, and a</a:t>
            </a:r>
          </a:p>
          <a:p>
            <a:r>
              <a:rPr lang="en-US" dirty="0"/>
              <a:t>confirmation message is printed to</a:t>
            </a:r>
          </a:p>
          <a:p>
            <a:r>
              <a:rPr lang="en-US" dirty="0"/>
              <a:t>indicate the successful creation and</a:t>
            </a:r>
          </a:p>
          <a:p>
            <a:r>
              <a:rPr lang="en-US" dirty="0"/>
              <a:t>saving of the vector image. This</a:t>
            </a:r>
          </a:p>
          <a:p>
            <a:r>
              <a:rPr lang="en-US" dirty="0"/>
              <a:t>code demonstrates the basic use of</a:t>
            </a:r>
          </a:p>
          <a:p>
            <a:r>
              <a:rPr lang="en-US" dirty="0"/>
              <a:t>vector graphics to create scalable</a:t>
            </a:r>
          </a:p>
          <a:p>
            <a:r>
              <a:rPr lang="en-US" dirty="0"/>
              <a:t>and easily editable shapes, suitable</a:t>
            </a:r>
          </a:p>
          <a:p>
            <a:r>
              <a:rPr lang="en-US" dirty="0"/>
              <a:t>for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various applications such as</a:t>
            </a:r>
          </a:p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web graphics and illustrations.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838089-5579-BFFC-7C47-586F7764F5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759A7B-FF2E-A97D-DEE8-D1C2EA3F2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839" y="-1"/>
            <a:ext cx="5739161" cy="38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79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B2A71-6DE3-5C54-8EE1-9034A4383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Basic Function Vector Output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2CA126-0CE8-A620-703F-C3A473F259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78A447-AE9B-A005-2B7A-A8D647758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199" y="1868492"/>
            <a:ext cx="3247602" cy="327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796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AE0CD-0978-EF73-9253-D743762FB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8531DF-9704-8E73-124D-63160C22AA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2108639-641F-7A2F-5533-2BBF35B187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96750"/>
            <a:ext cx="8229600" cy="32008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Raster Images: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Pixel-based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Resolution-dependent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Suitable for detailed and complex images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Common formats: JPEG, PNG, BMP, GIF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Vector Images: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Path-based (mathematical equations)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Resolution-independent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Suitable for images with sharp edges and flat colors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Common formats: SVG, EPS, PDF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740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F6B98-B8FB-4589-6D39-6D928252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 Types</a:t>
            </a:r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D6565-B10D-A6E6-DCD4-5A4814DE102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Raster Images: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Pixel-based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Resolution-dependent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Suitable for detailed and complex images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Vector Images: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Path-based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Resolution-independent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Suitable for images with sharp edges and flat colors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0090E-7774-DB39-AAD5-082C538F52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pic>
        <p:nvPicPr>
          <p:cNvPr id="6" name="Online Media 5" title="Types of Digital Images">
            <a:hlinkClick r:id="" action="ppaction://media"/>
            <a:extLst>
              <a:ext uri="{FF2B5EF4-FFF2-40B4-BE49-F238E27FC236}">
                <a16:creationId xmlns:a16="http://schemas.microsoft.com/office/drawing/2014/main" id="{69B94028-FCD2-DAC3-3F98-D7226E87262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465514" y="968832"/>
            <a:ext cx="5678486" cy="32058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981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61EF8-965C-5E4E-2903-3AA170ACE8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pic>
        <p:nvPicPr>
          <p:cNvPr id="5" name="Types of Digital Images">
            <a:hlinkClick r:id="" action="ppaction://media"/>
            <a:extLst>
              <a:ext uri="{FF2B5EF4-FFF2-40B4-BE49-F238E27FC236}">
                <a16:creationId xmlns:a16="http://schemas.microsoft.com/office/drawing/2014/main" id="{BD66D0C4-22EE-D615-09CA-5C3F742577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07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3CC-8DF8-104A-FC69-F36B6ABCF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Difference on Characteristics of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8E4B7-205E-E3F7-EBAA-4A753B32AC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Raster Images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2C6AB-6263-AD26-0CC2-BCE5BC9A273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Composed of pixels in a grid.</a:t>
            </a:r>
          </a:p>
          <a:p>
            <a:r>
              <a:rPr lang="en-US" sz="2000" dirty="0"/>
              <a:t>Resolution-dependent; quality degrades when scaled up.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48E72A-A2FA-B86D-35B7-629EEC96F6F4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Vector Images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D3FF2A2-86D9-9003-9D48-B58137276170}"/>
              </a:ext>
            </a:extLst>
          </p:cNvPr>
          <p:cNvSpPr>
            <a:spLocks noGrp="1"/>
          </p:cNvSpPr>
          <p:nvPr>
            <p:ph type="body" idx="4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Composed of paths defined by mathematical equations.</a:t>
            </a:r>
          </a:p>
          <a:p>
            <a:r>
              <a:rPr lang="en-US" sz="2000" dirty="0"/>
              <a:t>Resolution-independent; quality remains consistent when scaled up.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2FE3B-5984-CAC0-BFDB-C75B12C5F1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5B0FB9-F843-30B2-CA0E-342B5F14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26469"/>
            <a:ext cx="2427249" cy="15170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625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3CC-8DF8-104A-FC69-F36B6ABCF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Difference on Common Formats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8E4B7-205E-E3F7-EBAA-4A753B32AC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Raster Images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2C6AB-6263-AD26-0CC2-BCE5BC9A273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JPEG (Joint Photographic Experts Group): </a:t>
            </a:r>
            <a:r>
              <a:rPr lang="en-US" sz="2000" dirty="0"/>
              <a:t>Commonly used for photographs and images with many colors and gradients. </a:t>
            </a:r>
          </a:p>
          <a:p>
            <a:r>
              <a:rPr lang="en-US" sz="2000" b="1" dirty="0"/>
              <a:t>PNG (Portable Network Graphics): </a:t>
            </a:r>
            <a:r>
              <a:rPr lang="en-US" sz="2000" dirty="0"/>
              <a:t>Supports lossless compression and transparency.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48E72A-A2FA-B86D-35B7-629EEC96F6F4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Vector Images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D3FF2A2-86D9-9003-9D48-B58137276170}"/>
              </a:ext>
            </a:extLst>
          </p:cNvPr>
          <p:cNvSpPr>
            <a:spLocks noGrp="1"/>
          </p:cNvSpPr>
          <p:nvPr>
            <p:ph type="body" idx="4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SVG (Scalable Vector Graphics): </a:t>
            </a:r>
            <a:r>
              <a:rPr lang="en-US" sz="2000" dirty="0"/>
              <a:t>XML-based format for web use. Supports interactivity and animation.</a:t>
            </a:r>
          </a:p>
          <a:p>
            <a:r>
              <a:rPr lang="en-US" sz="2000" b="1" dirty="0"/>
              <a:t>PDF (Portable Document Format):</a:t>
            </a:r>
            <a:r>
              <a:rPr lang="en-US" sz="2000" dirty="0"/>
              <a:t> Can contain both vector and raster data. Commonly used for documents and graphics.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2FE3B-5984-CAC0-BFDB-C75B12C5F1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03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0B4FE-3C76-0A58-D775-85BB90DCA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Raster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23F3A-31F1-32DC-385D-062F0C238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200151"/>
            <a:ext cx="8229599" cy="3394472"/>
          </a:xfrm>
        </p:spPr>
        <p:txBody>
          <a:bodyPr/>
          <a:lstStyle/>
          <a:p>
            <a:r>
              <a:rPr lang="en-US" dirty="0"/>
              <a:t>Raster images, also known as bitmap images, are composed of individual pixels. Each pixel has a specific color value and position within the grid that forms the image.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7FE25-086B-B486-90BE-0ED3E11FF6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6BB98F-2E15-7888-8E62-B1736EF93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72469"/>
            <a:ext cx="3940648" cy="147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43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F986-3FF5-A40A-1D7D-0EC45083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Raster Program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ADF05-8754-B292-76D1-1ED0566FCF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540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177B2-C6E7-9EF7-C1F4-4C797228B2D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Python code performs basic</a:t>
            </a:r>
          </a:p>
          <a:p>
            <a:r>
              <a:rPr lang="en-US" dirty="0"/>
              <a:t>Image processing operations using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PIL (Pillow) and matplotlib</a:t>
            </a:r>
          </a:p>
          <a:p>
            <a:r>
              <a:rPr lang="en-US" dirty="0"/>
              <a:t>libraries. It begins by opening</a:t>
            </a:r>
          </a:p>
          <a:p>
            <a:r>
              <a:rPr lang="en-US" dirty="0"/>
              <a:t>an existing image file named</a:t>
            </a:r>
          </a:p>
          <a:p>
            <a:r>
              <a:rPr lang="en-US" dirty="0"/>
              <a:t>nature.jpeg. The code then</a:t>
            </a:r>
          </a:p>
          <a:p>
            <a:r>
              <a:rPr lang="en-US" dirty="0"/>
              <a:t>converts this image to 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grayscale,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resizes it to 200x200 pixels, and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rotates it by 45 degrees. </a:t>
            </a:r>
            <a:r>
              <a:rPr lang="en-US" dirty="0"/>
              <a:t>These</a:t>
            </a:r>
          </a:p>
          <a:p>
            <a:r>
              <a:rPr lang="en-US" dirty="0"/>
              <a:t>modified images , along with the</a:t>
            </a:r>
          </a:p>
          <a:p>
            <a:r>
              <a:rPr lang="en-US" dirty="0"/>
              <a:t>original image, are</a:t>
            </a:r>
          </a:p>
          <a:p>
            <a:r>
              <a:rPr lang="en-US" dirty="0"/>
              <a:t>stored in a list.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838089-5579-BFFC-7C47-586F7764F5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8FAA4C-099F-1A83-907B-F63C450EF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514" y="0"/>
            <a:ext cx="5678486" cy="482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62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F986-3FF5-A40A-1D7D-0EC45083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Raster Program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ADF05-8754-B292-76D1-1ED0566FCF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540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177B2-C6E7-9EF7-C1F4-4C797228B2D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Autofit/>
          </a:bodyPr>
          <a:lstStyle/>
          <a:p>
            <a:r>
              <a:rPr lang="en-US" dirty="0"/>
              <a:t>The images are then displayed in a</a:t>
            </a:r>
          </a:p>
          <a:p>
            <a:r>
              <a:rPr lang="en-US" dirty="0"/>
              <a:t>single row using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matplotlib</a:t>
            </a:r>
            <a:r>
              <a:rPr lang="en-US" dirty="0"/>
              <a:t> with</a:t>
            </a:r>
          </a:p>
          <a:p>
            <a:r>
              <a:rPr lang="en-US" dirty="0"/>
              <a:t>titles 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"Original", "Grayscale",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</a:rPr>
              <a:t>"Resized", </a:t>
            </a:r>
            <a:r>
              <a:rPr lang="en-US" dirty="0"/>
              <a:t>and "Rotated" to</a:t>
            </a:r>
          </a:p>
          <a:p>
            <a:r>
              <a:rPr lang="en-US" dirty="0"/>
              <a:t>indicate their respective</a:t>
            </a:r>
          </a:p>
          <a:p>
            <a:r>
              <a:rPr lang="en-US" dirty="0"/>
              <a:t>transformations. The display is</a:t>
            </a:r>
          </a:p>
          <a:p>
            <a:r>
              <a:rPr lang="en-US" dirty="0"/>
              <a:t>formatted to fit tightly within the</a:t>
            </a:r>
          </a:p>
          <a:p>
            <a:r>
              <a:rPr lang="en-US" dirty="0"/>
              <a:t>plotting window. After displaying</a:t>
            </a:r>
          </a:p>
          <a:p>
            <a:r>
              <a:rPr lang="en-US" dirty="0"/>
              <a:t>the images, the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grayscale, resized,</a:t>
            </a:r>
          </a:p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and rotated versions</a:t>
            </a:r>
            <a:r>
              <a:rPr lang="en-US" dirty="0"/>
              <a:t> are saved as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gray_example.jpg,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resized_example.jpg, and</a:t>
            </a:r>
          </a:p>
          <a:p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rotated_example.jpg, </a:t>
            </a:r>
            <a:r>
              <a:rPr lang="en-US" dirty="0"/>
              <a:t>respectively.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838089-5579-BFFC-7C47-586F7764F5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195DE3-8574-EB97-32A9-2FF22485F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514" y="0"/>
            <a:ext cx="5678486" cy="482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978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B2A71-6DE3-5C54-8EE1-9034A4383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Basic Function Raster Output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2CA126-0CE8-A620-703F-C3A473F259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BEFA20-7CC1-7F92-9370-59BF6F2AF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775" y="1213330"/>
            <a:ext cx="7456449" cy="393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504746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 Templat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696</Words>
  <Application>Microsoft Office PowerPoint</Application>
  <PresentationFormat>On-screen Show (16:9)</PresentationFormat>
  <Paragraphs>114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Presentation Template</vt:lpstr>
      <vt:lpstr>Digital Images</vt:lpstr>
      <vt:lpstr>Image Types</vt:lpstr>
      <vt:lpstr>PowerPoint Presentation</vt:lpstr>
      <vt:lpstr>Difference on Characteristics of Images</vt:lpstr>
      <vt:lpstr>Difference on Common Formats Images</vt:lpstr>
      <vt:lpstr>Raster Images</vt:lpstr>
      <vt:lpstr>Raster Program</vt:lpstr>
      <vt:lpstr>Raster Program</vt:lpstr>
      <vt:lpstr>Basic Function Raster Output</vt:lpstr>
      <vt:lpstr>Vector Images</vt:lpstr>
      <vt:lpstr>Vector Images</vt:lpstr>
      <vt:lpstr>Vector Program</vt:lpstr>
      <vt:lpstr>Vector Program</vt:lpstr>
      <vt:lpstr>Basic Function Vector Output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Siddesh MB</dc:creator>
  <cp:lastModifiedBy>ANISH KUMAR</cp:lastModifiedBy>
  <cp:revision>6</cp:revision>
  <dcterms:created xsi:type="dcterms:W3CDTF">2019-10-22T04:15:49Z</dcterms:created>
  <dcterms:modified xsi:type="dcterms:W3CDTF">2024-07-11T02:13:25Z</dcterms:modified>
</cp:coreProperties>
</file>